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88" r:id="rId4"/>
    <p:sldId id="258" r:id="rId5"/>
    <p:sldId id="259" r:id="rId6"/>
    <p:sldId id="260" r:id="rId7"/>
    <p:sldId id="289" r:id="rId8"/>
    <p:sldId id="266" r:id="rId9"/>
    <p:sldId id="261" r:id="rId10"/>
    <p:sldId id="292" r:id="rId11"/>
    <p:sldId id="262" r:id="rId12"/>
    <p:sldId id="307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304" r:id="rId24"/>
    <p:sldId id="305" r:id="rId25"/>
    <p:sldId id="306" r:id="rId26"/>
    <p:sldId id="308" r:id="rId27"/>
    <p:sldId id="309" r:id="rId28"/>
    <p:sldId id="310" r:id="rId29"/>
    <p:sldId id="311" r:id="rId30"/>
    <p:sldId id="312" r:id="rId31"/>
    <p:sldId id="31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06"/>
    <p:restoredTop sz="94686"/>
  </p:normalViewPr>
  <p:slideViewPr>
    <p:cSldViewPr snapToGrid="0">
      <p:cViewPr varScale="1">
        <p:scale>
          <a:sx n="99" d="100"/>
          <a:sy n="99" d="100"/>
        </p:scale>
        <p:origin x="176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 b="0" i="0" u="none" strike="noStrike">
                <a:solidFill>
                  <a:srgbClr val="000000"/>
                </a:solidFill>
                <a:latin typeface="Arial"/>
              </a:defRPr>
            </a:pPr>
            <a:r>
              <a:rPr lang="en-IE" sz="1800" b="0" i="0" u="none" strike="noStrike">
                <a:solidFill>
                  <a:srgbClr val="000000"/>
                </a:solidFill>
                <a:latin typeface="Arial"/>
              </a:rPr>
              <a:t>Effect of </a:t>
            </a:r>
            <a:r>
              <a:rPr lang="el-GR" sz="1800" b="0" i="0" u="none" strike="noStrike">
                <a:solidFill>
                  <a:srgbClr val="000000"/>
                </a:solidFill>
                <a:latin typeface="Arial"/>
              </a:rPr>
              <a:t>α </a:t>
            </a:r>
            <a:r>
              <a:rPr lang="en-IE" sz="1800" b="0" i="0" u="none" strike="noStrike">
                <a:solidFill>
                  <a:srgbClr val="000000"/>
                </a:solidFill>
                <a:latin typeface="Arial"/>
              </a:rPr>
              <a:t>on Convergence</a:t>
            </a:r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Small α</c:v>
                </c:pt>
              </c:strCache>
            </c:strRef>
          </c:tx>
          <c:spPr>
            <a:ln w="25400" cap="flat">
              <a:solidFill>
                <a:srgbClr val="375E97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375E97"/>
              </a:solidFill>
              <a:ln w="9525" cap="flat">
                <a:solidFill>
                  <a:srgbClr val="375E97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100</c:v>
                </c:pt>
                <c:pt idx="1">
                  <c:v>60</c:v>
                </c:pt>
                <c:pt idx="2">
                  <c:v>40</c:v>
                </c:pt>
                <c:pt idx="3">
                  <c:v>30</c:v>
                </c:pt>
                <c:pt idx="4">
                  <c:v>25</c:v>
                </c:pt>
                <c:pt idx="5">
                  <c:v>24</c:v>
                </c:pt>
                <c:pt idx="6">
                  <c:v>23.5</c:v>
                </c:pt>
                <c:pt idx="7">
                  <c:v>23</c:v>
                </c:pt>
                <c:pt idx="8">
                  <c:v>22.8</c:v>
                </c:pt>
                <c:pt idx="9">
                  <c:v>22.7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FD-1E49-865B-53E9D10F0CD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Large α</c:v>
                </c:pt>
              </c:strCache>
            </c:strRef>
          </c:tx>
          <c:spPr>
            <a:ln w="25400" cap="flat">
              <a:solidFill>
                <a:srgbClr val="F05837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F05837"/>
              </a:solidFill>
              <a:ln w="9525" cap="flat">
                <a:solidFill>
                  <a:srgbClr val="F05837"/>
                </a:solidFill>
                <a:prstDash val="solid"/>
                <a:round/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100</c:v>
                </c:pt>
                <c:pt idx="1">
                  <c:v>20</c:v>
                </c:pt>
                <c:pt idx="2">
                  <c:v>150</c:v>
                </c:pt>
                <c:pt idx="3">
                  <c:v>50</c:v>
                </c:pt>
                <c:pt idx="4">
                  <c:v>80</c:v>
                </c:pt>
                <c:pt idx="5">
                  <c:v>30</c:v>
                </c:pt>
                <c:pt idx="6">
                  <c:v>40</c:v>
                </c:pt>
                <c:pt idx="7">
                  <c:v>20</c:v>
                </c:pt>
                <c:pt idx="8">
                  <c:v>10</c:v>
                </c:pt>
                <c:pt idx="9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9FD-1E49-865B-53E9D10F0C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Iteration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  <c:max val="150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Loss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8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B8BED2-D1F4-47CD-A600-632C51F5E028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DF0D650-7AEE-425B-9DF3-C4F6D0FAEAF0}">
      <dgm:prSet/>
      <dgm:spPr/>
      <dgm:t>
        <a:bodyPr/>
        <a:lstStyle/>
        <a:p>
          <a:r>
            <a:rPr lang="en-US"/>
            <a:t>Learn to build and evaluate ML models for weather forecasting for use in your research</a:t>
          </a:r>
        </a:p>
      </dgm:t>
    </dgm:pt>
    <dgm:pt modelId="{CD38BC38-8900-46CE-ACC6-429681AAFC4B}" type="parTrans" cxnId="{04D02288-DB36-41E6-BCDD-E581458DF15F}">
      <dgm:prSet/>
      <dgm:spPr/>
      <dgm:t>
        <a:bodyPr/>
        <a:lstStyle/>
        <a:p>
          <a:endParaRPr lang="en-US"/>
        </a:p>
      </dgm:t>
    </dgm:pt>
    <dgm:pt modelId="{C8E2BEE5-3AF4-4AAC-B140-A8A8BF55BB8C}" type="sibTrans" cxnId="{04D02288-DB36-41E6-BCDD-E581458DF15F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F722D835-B117-48B9-B65B-033F493AEA25}">
      <dgm:prSet/>
      <dgm:spPr/>
      <dgm:t>
        <a:bodyPr/>
        <a:lstStyle/>
        <a:p>
          <a:r>
            <a:rPr lang="en-US"/>
            <a:t>Understand what the models are doing in the background so that you can extend them</a:t>
          </a:r>
        </a:p>
      </dgm:t>
    </dgm:pt>
    <dgm:pt modelId="{BA7A5A3A-9F79-4373-9EC2-065BF136DDDE}" type="parTrans" cxnId="{008C6FC1-C8A1-4FDE-BB2A-8B065680DBCC}">
      <dgm:prSet/>
      <dgm:spPr/>
      <dgm:t>
        <a:bodyPr/>
        <a:lstStyle/>
        <a:p>
          <a:endParaRPr lang="en-US"/>
        </a:p>
      </dgm:t>
    </dgm:pt>
    <dgm:pt modelId="{B3152D6C-71A9-4F33-83A4-76C68B8ACE93}" type="sibTrans" cxnId="{008C6FC1-C8A1-4FDE-BB2A-8B065680DBCC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A1279308-7B81-4C49-8358-C9C64D57DC5D}">
      <dgm:prSet/>
      <dgm:spPr/>
      <dgm:t>
        <a:bodyPr/>
        <a:lstStyle/>
        <a:p>
          <a:r>
            <a:rPr lang="en-US"/>
            <a:t>Work with real meteorological datasets and simulations</a:t>
          </a:r>
        </a:p>
      </dgm:t>
    </dgm:pt>
    <dgm:pt modelId="{B4AF5776-7FB7-42C0-8826-69AF3735E8AD}" type="parTrans" cxnId="{272E4991-24A5-41D5-B5CC-593177BAFF8E}">
      <dgm:prSet/>
      <dgm:spPr/>
      <dgm:t>
        <a:bodyPr/>
        <a:lstStyle/>
        <a:p>
          <a:endParaRPr lang="en-US"/>
        </a:p>
      </dgm:t>
    </dgm:pt>
    <dgm:pt modelId="{A0DD7E18-D529-4841-8090-D4E136E60FDC}" type="sibTrans" cxnId="{272E4991-24A5-41D5-B5CC-593177BAFF8E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4101E194-7FED-BA40-A92E-300E402F64A0}" type="pres">
      <dgm:prSet presAssocID="{71B8BED2-D1F4-47CD-A600-632C51F5E028}" presName="Name0" presStyleCnt="0">
        <dgm:presLayoutVars>
          <dgm:animLvl val="lvl"/>
          <dgm:resizeHandles val="exact"/>
        </dgm:presLayoutVars>
      </dgm:prSet>
      <dgm:spPr/>
    </dgm:pt>
    <dgm:pt modelId="{BC3F38A0-C7C7-E748-8886-B110FD0859E9}" type="pres">
      <dgm:prSet presAssocID="{7DF0D650-7AEE-425B-9DF3-C4F6D0FAEAF0}" presName="compositeNode" presStyleCnt="0">
        <dgm:presLayoutVars>
          <dgm:bulletEnabled val="1"/>
        </dgm:presLayoutVars>
      </dgm:prSet>
      <dgm:spPr/>
    </dgm:pt>
    <dgm:pt modelId="{629DADDF-CD7E-B34F-8073-436B27DCA6B0}" type="pres">
      <dgm:prSet presAssocID="{7DF0D650-7AEE-425B-9DF3-C4F6D0FAEAF0}" presName="bgRect" presStyleLbl="alignNode1" presStyleIdx="0" presStyleCnt="3"/>
      <dgm:spPr/>
    </dgm:pt>
    <dgm:pt modelId="{AF5BBA6B-6FC8-6D46-8691-C6B98DD2A28A}" type="pres">
      <dgm:prSet presAssocID="{C8E2BEE5-3AF4-4AAC-B140-A8A8BF55BB8C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283796CA-EC71-DE4C-9D0A-A6C9CD68901E}" type="pres">
      <dgm:prSet presAssocID="{7DF0D650-7AEE-425B-9DF3-C4F6D0FAEAF0}" presName="nodeRect" presStyleLbl="alignNode1" presStyleIdx="0" presStyleCnt="3">
        <dgm:presLayoutVars>
          <dgm:bulletEnabled val="1"/>
        </dgm:presLayoutVars>
      </dgm:prSet>
      <dgm:spPr/>
    </dgm:pt>
    <dgm:pt modelId="{74AA9172-C599-D043-BFFE-B2D35B9181C7}" type="pres">
      <dgm:prSet presAssocID="{C8E2BEE5-3AF4-4AAC-B140-A8A8BF55BB8C}" presName="sibTrans" presStyleCnt="0"/>
      <dgm:spPr/>
    </dgm:pt>
    <dgm:pt modelId="{407DE072-DA84-3546-A201-D936C8A75273}" type="pres">
      <dgm:prSet presAssocID="{F722D835-B117-48B9-B65B-033F493AEA25}" presName="compositeNode" presStyleCnt="0">
        <dgm:presLayoutVars>
          <dgm:bulletEnabled val="1"/>
        </dgm:presLayoutVars>
      </dgm:prSet>
      <dgm:spPr/>
    </dgm:pt>
    <dgm:pt modelId="{701FD564-57B3-8249-9FEF-00608BDAC407}" type="pres">
      <dgm:prSet presAssocID="{F722D835-B117-48B9-B65B-033F493AEA25}" presName="bgRect" presStyleLbl="alignNode1" presStyleIdx="1" presStyleCnt="3"/>
      <dgm:spPr/>
    </dgm:pt>
    <dgm:pt modelId="{36D27448-1ED2-5845-A2C3-11BCECD53E53}" type="pres">
      <dgm:prSet presAssocID="{B3152D6C-71A9-4F33-83A4-76C68B8ACE9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F7F5D824-6F48-1949-9562-7AABCB472EE7}" type="pres">
      <dgm:prSet presAssocID="{F722D835-B117-48B9-B65B-033F493AEA25}" presName="nodeRect" presStyleLbl="alignNode1" presStyleIdx="1" presStyleCnt="3">
        <dgm:presLayoutVars>
          <dgm:bulletEnabled val="1"/>
        </dgm:presLayoutVars>
      </dgm:prSet>
      <dgm:spPr/>
    </dgm:pt>
    <dgm:pt modelId="{C61B94DA-D639-A24E-B4E1-ABACCB0842B4}" type="pres">
      <dgm:prSet presAssocID="{B3152D6C-71A9-4F33-83A4-76C68B8ACE93}" presName="sibTrans" presStyleCnt="0"/>
      <dgm:spPr/>
    </dgm:pt>
    <dgm:pt modelId="{E2729637-239A-5441-8DC3-1E73D2F79916}" type="pres">
      <dgm:prSet presAssocID="{A1279308-7B81-4C49-8358-C9C64D57DC5D}" presName="compositeNode" presStyleCnt="0">
        <dgm:presLayoutVars>
          <dgm:bulletEnabled val="1"/>
        </dgm:presLayoutVars>
      </dgm:prSet>
      <dgm:spPr/>
    </dgm:pt>
    <dgm:pt modelId="{66E25734-B316-8F4E-B22C-D1D2451737A6}" type="pres">
      <dgm:prSet presAssocID="{A1279308-7B81-4C49-8358-C9C64D57DC5D}" presName="bgRect" presStyleLbl="alignNode1" presStyleIdx="2" presStyleCnt="3"/>
      <dgm:spPr/>
    </dgm:pt>
    <dgm:pt modelId="{AD8C50C8-5B8C-974B-BF7D-A5DFE98C9C44}" type="pres">
      <dgm:prSet presAssocID="{A0DD7E18-D529-4841-8090-D4E136E60FDC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051F56D7-A696-F54C-931B-017B716A204E}" type="pres">
      <dgm:prSet presAssocID="{A1279308-7B81-4C49-8358-C9C64D57DC5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350A7D4C-1B1B-CE4A-9A0E-0FDD87DF6999}" type="presOf" srcId="{B3152D6C-71A9-4F33-83A4-76C68B8ACE93}" destId="{36D27448-1ED2-5845-A2C3-11BCECD53E53}" srcOrd="0" destOrd="0" presId="urn:microsoft.com/office/officeart/2016/7/layout/LinearBlockProcessNumbered"/>
    <dgm:cxn modelId="{F8F2BB7A-AE03-4045-8202-CC202AD9AA94}" type="presOf" srcId="{A1279308-7B81-4C49-8358-C9C64D57DC5D}" destId="{66E25734-B316-8F4E-B22C-D1D2451737A6}" srcOrd="0" destOrd="0" presId="urn:microsoft.com/office/officeart/2016/7/layout/LinearBlockProcessNumbered"/>
    <dgm:cxn modelId="{E5937580-C884-1C4F-B0D4-97953373B677}" type="presOf" srcId="{71B8BED2-D1F4-47CD-A600-632C51F5E028}" destId="{4101E194-7FED-BA40-A92E-300E402F64A0}" srcOrd="0" destOrd="0" presId="urn:microsoft.com/office/officeart/2016/7/layout/LinearBlockProcessNumbered"/>
    <dgm:cxn modelId="{945E9087-8DA0-F842-96DD-932084DDFABF}" type="presOf" srcId="{7DF0D650-7AEE-425B-9DF3-C4F6D0FAEAF0}" destId="{283796CA-EC71-DE4C-9D0A-A6C9CD68901E}" srcOrd="1" destOrd="0" presId="urn:microsoft.com/office/officeart/2016/7/layout/LinearBlockProcessNumbered"/>
    <dgm:cxn modelId="{04D02288-DB36-41E6-BCDD-E581458DF15F}" srcId="{71B8BED2-D1F4-47CD-A600-632C51F5E028}" destId="{7DF0D650-7AEE-425B-9DF3-C4F6D0FAEAF0}" srcOrd="0" destOrd="0" parTransId="{CD38BC38-8900-46CE-ACC6-429681AAFC4B}" sibTransId="{C8E2BEE5-3AF4-4AAC-B140-A8A8BF55BB8C}"/>
    <dgm:cxn modelId="{272E4991-24A5-41D5-B5CC-593177BAFF8E}" srcId="{71B8BED2-D1F4-47CD-A600-632C51F5E028}" destId="{A1279308-7B81-4C49-8358-C9C64D57DC5D}" srcOrd="2" destOrd="0" parTransId="{B4AF5776-7FB7-42C0-8826-69AF3735E8AD}" sibTransId="{A0DD7E18-D529-4841-8090-D4E136E60FDC}"/>
    <dgm:cxn modelId="{232DE291-A5CD-A649-86D8-D372DE62CD77}" type="presOf" srcId="{A0DD7E18-D529-4841-8090-D4E136E60FDC}" destId="{AD8C50C8-5B8C-974B-BF7D-A5DFE98C9C44}" srcOrd="0" destOrd="0" presId="urn:microsoft.com/office/officeart/2016/7/layout/LinearBlockProcessNumbered"/>
    <dgm:cxn modelId="{008C6FC1-C8A1-4FDE-BB2A-8B065680DBCC}" srcId="{71B8BED2-D1F4-47CD-A600-632C51F5E028}" destId="{F722D835-B117-48B9-B65B-033F493AEA25}" srcOrd="1" destOrd="0" parTransId="{BA7A5A3A-9F79-4373-9EC2-065BF136DDDE}" sibTransId="{B3152D6C-71A9-4F33-83A4-76C68B8ACE93}"/>
    <dgm:cxn modelId="{7F0D6FC3-3C63-3B4D-89C9-4F84BA9A7204}" type="presOf" srcId="{A1279308-7B81-4C49-8358-C9C64D57DC5D}" destId="{051F56D7-A696-F54C-931B-017B716A204E}" srcOrd="1" destOrd="0" presId="urn:microsoft.com/office/officeart/2016/7/layout/LinearBlockProcessNumbered"/>
    <dgm:cxn modelId="{DA12ACC5-9D30-924E-9505-C564B73D0DC7}" type="presOf" srcId="{F722D835-B117-48B9-B65B-033F493AEA25}" destId="{F7F5D824-6F48-1949-9562-7AABCB472EE7}" srcOrd="1" destOrd="0" presId="urn:microsoft.com/office/officeart/2016/7/layout/LinearBlockProcessNumbered"/>
    <dgm:cxn modelId="{3CA054CA-2869-AF42-9BF4-12CDA02BFE1B}" type="presOf" srcId="{7DF0D650-7AEE-425B-9DF3-C4F6D0FAEAF0}" destId="{629DADDF-CD7E-B34F-8073-436B27DCA6B0}" srcOrd="0" destOrd="0" presId="urn:microsoft.com/office/officeart/2016/7/layout/LinearBlockProcessNumbered"/>
    <dgm:cxn modelId="{75A4B7E8-8491-2243-A930-3AA18EFD5897}" type="presOf" srcId="{C8E2BEE5-3AF4-4AAC-B140-A8A8BF55BB8C}" destId="{AF5BBA6B-6FC8-6D46-8691-C6B98DD2A28A}" srcOrd="0" destOrd="0" presId="urn:microsoft.com/office/officeart/2016/7/layout/LinearBlockProcessNumbered"/>
    <dgm:cxn modelId="{98A6AFEC-8917-AB42-8DEF-98E9C62D68B1}" type="presOf" srcId="{F722D835-B117-48B9-B65B-033F493AEA25}" destId="{701FD564-57B3-8249-9FEF-00608BDAC407}" srcOrd="0" destOrd="0" presId="urn:microsoft.com/office/officeart/2016/7/layout/LinearBlockProcessNumbered"/>
    <dgm:cxn modelId="{832AC815-2D56-FA43-80B6-0F76E279D62F}" type="presParOf" srcId="{4101E194-7FED-BA40-A92E-300E402F64A0}" destId="{BC3F38A0-C7C7-E748-8886-B110FD0859E9}" srcOrd="0" destOrd="0" presId="urn:microsoft.com/office/officeart/2016/7/layout/LinearBlockProcessNumbered"/>
    <dgm:cxn modelId="{CEC4C172-90DD-5048-BF43-ABF46AC54730}" type="presParOf" srcId="{BC3F38A0-C7C7-E748-8886-B110FD0859E9}" destId="{629DADDF-CD7E-B34F-8073-436B27DCA6B0}" srcOrd="0" destOrd="0" presId="urn:microsoft.com/office/officeart/2016/7/layout/LinearBlockProcessNumbered"/>
    <dgm:cxn modelId="{1A6C90A8-8D61-124D-92F0-A316D4EF7128}" type="presParOf" srcId="{BC3F38A0-C7C7-E748-8886-B110FD0859E9}" destId="{AF5BBA6B-6FC8-6D46-8691-C6B98DD2A28A}" srcOrd="1" destOrd="0" presId="urn:microsoft.com/office/officeart/2016/7/layout/LinearBlockProcessNumbered"/>
    <dgm:cxn modelId="{37DDF70C-455A-7F42-A6DE-1506929DDBDC}" type="presParOf" srcId="{BC3F38A0-C7C7-E748-8886-B110FD0859E9}" destId="{283796CA-EC71-DE4C-9D0A-A6C9CD68901E}" srcOrd="2" destOrd="0" presId="urn:microsoft.com/office/officeart/2016/7/layout/LinearBlockProcessNumbered"/>
    <dgm:cxn modelId="{C454D723-1755-0F42-AB92-304400A3E884}" type="presParOf" srcId="{4101E194-7FED-BA40-A92E-300E402F64A0}" destId="{74AA9172-C599-D043-BFFE-B2D35B9181C7}" srcOrd="1" destOrd="0" presId="urn:microsoft.com/office/officeart/2016/7/layout/LinearBlockProcessNumbered"/>
    <dgm:cxn modelId="{A17E6BC6-8D06-5148-BA26-4A18E5EF73BA}" type="presParOf" srcId="{4101E194-7FED-BA40-A92E-300E402F64A0}" destId="{407DE072-DA84-3546-A201-D936C8A75273}" srcOrd="2" destOrd="0" presId="urn:microsoft.com/office/officeart/2016/7/layout/LinearBlockProcessNumbered"/>
    <dgm:cxn modelId="{7D6D0E8F-2929-1040-AEFB-78BF90AF7CA0}" type="presParOf" srcId="{407DE072-DA84-3546-A201-D936C8A75273}" destId="{701FD564-57B3-8249-9FEF-00608BDAC407}" srcOrd="0" destOrd="0" presId="urn:microsoft.com/office/officeart/2016/7/layout/LinearBlockProcessNumbered"/>
    <dgm:cxn modelId="{C21D9F24-9EA7-3241-9D72-4727FF9FF9D2}" type="presParOf" srcId="{407DE072-DA84-3546-A201-D936C8A75273}" destId="{36D27448-1ED2-5845-A2C3-11BCECD53E53}" srcOrd="1" destOrd="0" presId="urn:microsoft.com/office/officeart/2016/7/layout/LinearBlockProcessNumbered"/>
    <dgm:cxn modelId="{11BFBA38-9239-4045-8058-08D64DDBDED1}" type="presParOf" srcId="{407DE072-DA84-3546-A201-D936C8A75273}" destId="{F7F5D824-6F48-1949-9562-7AABCB472EE7}" srcOrd="2" destOrd="0" presId="urn:microsoft.com/office/officeart/2016/7/layout/LinearBlockProcessNumbered"/>
    <dgm:cxn modelId="{73387B59-21B2-6746-975D-C14AA242B583}" type="presParOf" srcId="{4101E194-7FED-BA40-A92E-300E402F64A0}" destId="{C61B94DA-D639-A24E-B4E1-ABACCB0842B4}" srcOrd="3" destOrd="0" presId="urn:microsoft.com/office/officeart/2016/7/layout/LinearBlockProcessNumbered"/>
    <dgm:cxn modelId="{2FA7C324-CC2F-FE45-BFFF-8C548F2F7133}" type="presParOf" srcId="{4101E194-7FED-BA40-A92E-300E402F64A0}" destId="{E2729637-239A-5441-8DC3-1E73D2F79916}" srcOrd="4" destOrd="0" presId="urn:microsoft.com/office/officeart/2016/7/layout/LinearBlockProcessNumbered"/>
    <dgm:cxn modelId="{B2E54591-7DC4-6E40-AC31-DAA69CEF7238}" type="presParOf" srcId="{E2729637-239A-5441-8DC3-1E73D2F79916}" destId="{66E25734-B316-8F4E-B22C-D1D2451737A6}" srcOrd="0" destOrd="0" presId="urn:microsoft.com/office/officeart/2016/7/layout/LinearBlockProcessNumbered"/>
    <dgm:cxn modelId="{2C053050-4F0F-504F-8122-9068737CB7C3}" type="presParOf" srcId="{E2729637-239A-5441-8DC3-1E73D2F79916}" destId="{AD8C50C8-5B8C-974B-BF7D-A5DFE98C9C44}" srcOrd="1" destOrd="0" presId="urn:microsoft.com/office/officeart/2016/7/layout/LinearBlockProcessNumbered"/>
    <dgm:cxn modelId="{3A300C72-0127-E240-B1FB-04B17A9E6553}" type="presParOf" srcId="{E2729637-239A-5441-8DC3-1E73D2F79916}" destId="{051F56D7-A696-F54C-931B-017B716A204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9DADDF-CD7E-B34F-8073-436B27DCA6B0}">
      <dsp:nvSpPr>
        <dsp:cNvPr id="0" name=""/>
        <dsp:cNvSpPr/>
      </dsp:nvSpPr>
      <dsp:spPr>
        <a:xfrm>
          <a:off x="853" y="0"/>
          <a:ext cx="3457633" cy="368940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Learn to build and evaluate ML models for weather forecasting for use in your research</a:t>
          </a:r>
        </a:p>
      </dsp:txBody>
      <dsp:txXfrm>
        <a:off x="853" y="1475762"/>
        <a:ext cx="3457633" cy="2213643"/>
      </dsp:txXfrm>
    </dsp:sp>
    <dsp:sp modelId="{AF5BBA6B-6FC8-6D46-8691-C6B98DD2A28A}">
      <dsp:nvSpPr>
        <dsp:cNvPr id="0" name=""/>
        <dsp:cNvSpPr/>
      </dsp:nvSpPr>
      <dsp:spPr>
        <a:xfrm>
          <a:off x="853" y="0"/>
          <a:ext cx="3457633" cy="147576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53" y="0"/>
        <a:ext cx="3457633" cy="1475762"/>
      </dsp:txXfrm>
    </dsp:sp>
    <dsp:sp modelId="{701FD564-57B3-8249-9FEF-00608BDAC407}">
      <dsp:nvSpPr>
        <dsp:cNvPr id="0" name=""/>
        <dsp:cNvSpPr/>
      </dsp:nvSpPr>
      <dsp:spPr>
        <a:xfrm>
          <a:off x="3735097" y="0"/>
          <a:ext cx="3457633" cy="3689405"/>
        </a:xfrm>
        <a:prstGeom prst="rect">
          <a:avLst/>
        </a:prstGeom>
        <a:solidFill>
          <a:schemeClr val="accent2">
            <a:hueOff val="3221806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6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Understand what the models are doing in the background so that you can extend them</a:t>
          </a:r>
        </a:p>
      </dsp:txBody>
      <dsp:txXfrm>
        <a:off x="3735097" y="1475762"/>
        <a:ext cx="3457633" cy="2213643"/>
      </dsp:txXfrm>
    </dsp:sp>
    <dsp:sp modelId="{36D27448-1ED2-5845-A2C3-11BCECD53E53}">
      <dsp:nvSpPr>
        <dsp:cNvPr id="0" name=""/>
        <dsp:cNvSpPr/>
      </dsp:nvSpPr>
      <dsp:spPr>
        <a:xfrm>
          <a:off x="3735097" y="0"/>
          <a:ext cx="3457633" cy="147576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735097" y="0"/>
        <a:ext cx="3457633" cy="1475762"/>
      </dsp:txXfrm>
    </dsp:sp>
    <dsp:sp modelId="{66E25734-B316-8F4E-B22C-D1D2451737A6}">
      <dsp:nvSpPr>
        <dsp:cNvPr id="0" name=""/>
        <dsp:cNvSpPr/>
      </dsp:nvSpPr>
      <dsp:spPr>
        <a:xfrm>
          <a:off x="7469341" y="0"/>
          <a:ext cx="3457633" cy="3689405"/>
        </a:xfrm>
        <a:prstGeom prst="rect">
          <a:avLst/>
        </a:prstGeom>
        <a:solidFill>
          <a:schemeClr val="accent2">
            <a:hueOff val="6443612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0" rIns="341537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Work with real meteorological datasets and simulations</a:t>
          </a:r>
        </a:p>
      </dsp:txBody>
      <dsp:txXfrm>
        <a:off x="7469341" y="1475762"/>
        <a:ext cx="3457633" cy="2213643"/>
      </dsp:txXfrm>
    </dsp:sp>
    <dsp:sp modelId="{AD8C50C8-5B8C-974B-BF7D-A5DFE98C9C44}">
      <dsp:nvSpPr>
        <dsp:cNvPr id="0" name=""/>
        <dsp:cNvSpPr/>
      </dsp:nvSpPr>
      <dsp:spPr>
        <a:xfrm>
          <a:off x="7469341" y="0"/>
          <a:ext cx="3457633" cy="147576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1537" tIns="165100" rIns="34153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469341" y="0"/>
        <a:ext cx="3457633" cy="14757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37F024-B2D2-D442-9A4B-E87492D021BB}" type="datetimeFigureOut">
              <a:rPr lang="en-US" smtClean="0"/>
              <a:t>9/3/25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6AF13-2809-9544-9651-1E9FCBB11C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289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6AF13-2809-9544-9651-1E9FCBB11C9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02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 not modify the notes in this section to avoid tampering with the Poll Everywhere activity.
More info at polleverywhere.com/support
In one or two words how would you describe your expertise? (e.g. Data Scientist, Meteorologist, Climate scientist, etc)</a:t>
            </a:r>
          </a:p>
          <a:p>
            <a:r>
              <a:rPr lang="en-US"/>
              <a:t>https://www.polleverywhere.com/free_text_polls/nsj1L6mLgbYEZsIFCTItp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6AF13-2809-9544-9651-1E9FCBB11C9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08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AC3A0-B0B1-3E65-380D-117BD5C8EE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161812-C06F-640F-8A1A-040E5DEB0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F91CB-3AA5-7B4E-FA08-EEE0822E2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3ED89-4B2D-6A4C-95FD-B8CCF373A543}" type="datetime1">
              <a:rPr lang="en-IE" smtClean="0"/>
              <a:t>03/09/2025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0B1C3-0659-C0D5-BFC9-2C830B568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0B85F-B61B-C5DD-FD73-848314BF8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43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BF5F4-0EB7-648C-6B0E-38EB692D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4EF288-020B-2C7A-B338-D341A52165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97E28-F0E8-125E-1523-55F3B5BD1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4BEE-D10B-A645-8756-B8ACF300A16A}" type="datetime1">
              <a:rPr lang="en-IE" smtClean="0"/>
              <a:t>03/09/2025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D0CAC-CFA4-0AED-1316-FB96A2058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033FDD-3C57-6E5B-DCC3-B67AD9A8E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199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77AC75-AA25-BC36-A314-0569D4431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FB6F3-EAAF-545B-74A6-407E28B236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CDAF6-43D5-18E4-F850-786734757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32E58-32EE-5541-A5B2-F2F004759053}" type="datetime1">
              <a:rPr lang="en-IE" smtClean="0"/>
              <a:t>03/09/2025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85C4B-BFD3-85E2-1F31-C11B90101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E1F7B-94F3-3FA7-01B4-C2D0C701C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18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68A34-1152-4168-25DF-9864AC1EB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A1306-F9FE-AC2C-3783-69E02629D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C3173-EE9D-5BBD-8204-786876229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5FEEF-C63F-F149-9EA7-877B62F06143}" type="datetime1">
              <a:rPr lang="en-IE" smtClean="0"/>
              <a:t>03/09/2025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E3AEA-6447-47F4-29FA-DA3EA9846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52035-71AA-789A-606A-891F1B9CB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36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8BE5F-CE45-D7AD-0886-BA50075E8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9E486-0499-189C-571D-7B91B6E6F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BEA74-7037-C040-4CE8-277B04409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10117-3A90-C44E-B904-57B3F6EC6390}" type="datetime1">
              <a:rPr lang="en-IE" smtClean="0"/>
              <a:t>03/09/2025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ECC89-3101-E62F-8156-C35371AFD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07C22-E6C4-7DD8-09B9-C6A415A42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33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50576-5923-9892-61D4-58D9DAAE1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E3EC8-B318-E813-B3F3-E122A3E5A1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68232-D7E3-AA7A-40F1-D50EE603D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5C17B-9B7F-A0CB-CC2A-94045AEDD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62138-85D3-424C-9216-230EED2A8A87}" type="datetime1">
              <a:rPr lang="en-IE" smtClean="0"/>
              <a:t>03/09/2025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AF101-3FA7-C104-AA98-03F4454CA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4F1DEF-42CE-4AB9-8A98-8D27A7256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7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EBD06-1139-045B-1CBC-10BDE83B5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380FB-4CE8-DF64-29C1-850389AB6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BB4F20-5044-823A-75B0-2B135B951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A5ACE4-47B0-1AFD-76B1-FC219B715B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EFFF63-1830-7799-4587-B05D08B521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3E5DD-CA80-3631-41B3-65E015F58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40F3E-59AA-1042-AA02-4BE99BC5FD8F}" type="datetime1">
              <a:rPr lang="en-IE" smtClean="0"/>
              <a:t>03/09/2025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19E623-FC06-BA25-64AE-FF9D4DA90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3ED2A1-FA70-016D-7424-522BAAADC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827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4C2F5-1ED4-D01F-88B6-931CFFBCB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027B75-CB73-2DFA-2EBF-4A9F36536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D01D-66A7-1C4E-A199-0AA5D623B0E3}" type="datetime1">
              <a:rPr lang="en-IE" smtClean="0"/>
              <a:t>03/09/2025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08DE7-9345-34E5-DFAA-F2D8F6EC4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9CB79E-C3B2-70AE-BF90-4543A984A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13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73724E-992C-CCAA-BE38-87FAAF2A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E1AFA-1CB5-C649-94EB-9BA58092BF7A}" type="datetime1">
              <a:rPr lang="en-IE" smtClean="0"/>
              <a:t>03/09/2025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44C40B-0254-6361-6C4B-AE4812BF6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31A8C-A7C3-D65C-D5F1-50147C3D6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675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C6D12-0C59-0939-2B80-D65BA256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5C2C8-F270-7E5B-CB21-B34DC6FE5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8BC533-B849-EBC0-A790-C479B8BC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BC58C-DFA7-9D8A-14D5-EA1C786B4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A6ED0-BD8B-7642-8C8E-F0124C67E2EF}" type="datetime1">
              <a:rPr lang="en-IE" smtClean="0"/>
              <a:t>03/09/2025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DBF0B-9495-EFA7-3E06-62FBDDD0C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965FC-4397-D8D3-F5D8-0A40F3350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84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8CA57-4E83-9A24-8D54-961683B12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DBC023-2069-58F8-0BDE-FF4385669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B4CDC-6C51-B3DC-F635-692780879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F224B-A33E-4DE5-0D54-366089AD8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46070-58F9-0747-9314-8271B19CED5A}" type="datetime1">
              <a:rPr lang="en-IE" smtClean="0"/>
              <a:t>03/09/2025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B40D48-E21D-7231-82BE-664BC5AB8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BE389B-F803-14F3-2FEF-EA0263AD1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5E5E3-2A66-3738-FAFD-E0497C7BD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3D69D-24AA-0EAE-3B2A-FD40FECE9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11966-6291-5439-0F19-0981A92685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B60905-8381-3447-8A9E-EFCF65955C77}" type="datetime1">
              <a:rPr lang="en-IE" smtClean="0"/>
              <a:t>03/09/2025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259C8-4B6C-FFCB-F4C1-3F2D8D86E7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0765D-CCA3-AAC0-EFF1-0D239E1476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65201D-48DB-3B45-ABC2-018B1E66F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99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lanet Earth from space">
            <a:extLst>
              <a:ext uri="{FF2B5EF4-FFF2-40B4-BE49-F238E27FC236}">
                <a16:creationId xmlns:a16="http://schemas.microsoft.com/office/drawing/2014/main" id="{75638191-CA15-6595-0F8F-9CAFB9BD16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1111"/>
          <a:stretch>
            <a:fillRect/>
          </a:stretch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12" name="Rectangle 4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0" cy="6038850"/>
          </a:xfrm>
          <a:custGeom>
            <a:avLst/>
            <a:gdLst>
              <a:gd name="connsiteX0" fmla="*/ 0 w 12192000"/>
              <a:gd name="connsiteY0" fmla="*/ 0 h 5835650"/>
              <a:gd name="connsiteX1" fmla="*/ 12192000 w 12192000"/>
              <a:gd name="connsiteY1" fmla="*/ 0 h 5835650"/>
              <a:gd name="connsiteX2" fmla="*/ 12192000 w 12192000"/>
              <a:gd name="connsiteY2" fmla="*/ 5835650 h 5835650"/>
              <a:gd name="connsiteX3" fmla="*/ 0 w 12192000"/>
              <a:gd name="connsiteY3" fmla="*/ 5835650 h 5835650"/>
              <a:gd name="connsiteX4" fmla="*/ 0 w 12192000"/>
              <a:gd name="connsiteY4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0 w 12198350"/>
              <a:gd name="connsiteY4" fmla="*/ 5835650 h 5835650"/>
              <a:gd name="connsiteX5" fmla="*/ 0 w 12198350"/>
              <a:gd name="connsiteY5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0 w 12198350"/>
              <a:gd name="connsiteY5" fmla="*/ 5835650 h 5835650"/>
              <a:gd name="connsiteX6" fmla="*/ 0 w 12198350"/>
              <a:gd name="connsiteY6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822450 w 12198350"/>
              <a:gd name="connsiteY5" fmla="*/ 58293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727200 w 12198350"/>
              <a:gd name="connsiteY5" fmla="*/ 54864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3854450 w 12198350"/>
              <a:gd name="connsiteY5" fmla="*/ 5695950 h 5835650"/>
              <a:gd name="connsiteX6" fmla="*/ 1727200 w 12198350"/>
              <a:gd name="connsiteY6" fmla="*/ 5486400 h 5835650"/>
              <a:gd name="connsiteX7" fmla="*/ 0 w 12198350"/>
              <a:gd name="connsiteY7" fmla="*/ 5835650 h 5835650"/>
              <a:gd name="connsiteX8" fmla="*/ 0 w 12198350"/>
              <a:gd name="connsiteY8" fmla="*/ 0 h 5835650"/>
              <a:gd name="connsiteX0" fmla="*/ 0 w 12198350"/>
              <a:gd name="connsiteY0" fmla="*/ 0 h 5842000"/>
              <a:gd name="connsiteX1" fmla="*/ 12192000 w 12198350"/>
              <a:gd name="connsiteY1" fmla="*/ 0 h 5842000"/>
              <a:gd name="connsiteX2" fmla="*/ 12198350 w 12198350"/>
              <a:gd name="connsiteY2" fmla="*/ 3505200 h 5842000"/>
              <a:gd name="connsiteX3" fmla="*/ 12192000 w 12198350"/>
              <a:gd name="connsiteY3" fmla="*/ 5835650 h 5842000"/>
              <a:gd name="connsiteX4" fmla="*/ 5060950 w 12198350"/>
              <a:gd name="connsiteY4" fmla="*/ 5835650 h 5842000"/>
              <a:gd name="connsiteX5" fmla="*/ 3663950 w 12198350"/>
              <a:gd name="connsiteY5" fmla="*/ 5842000 h 5842000"/>
              <a:gd name="connsiteX6" fmla="*/ 1727200 w 12198350"/>
              <a:gd name="connsiteY6" fmla="*/ 5486400 h 5842000"/>
              <a:gd name="connsiteX7" fmla="*/ 0 w 12198350"/>
              <a:gd name="connsiteY7" fmla="*/ 5835650 h 5842000"/>
              <a:gd name="connsiteX8" fmla="*/ 0 w 12198350"/>
              <a:gd name="connsiteY8" fmla="*/ 0 h 584200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4883150 w 12198350"/>
              <a:gd name="connsiteY4" fmla="*/ 5924550 h 5924550"/>
              <a:gd name="connsiteX5" fmla="*/ 3663950 w 12198350"/>
              <a:gd name="connsiteY5" fmla="*/ 5842000 h 5924550"/>
              <a:gd name="connsiteX6" fmla="*/ 1727200 w 12198350"/>
              <a:gd name="connsiteY6" fmla="*/ 5486400 h 5924550"/>
              <a:gd name="connsiteX7" fmla="*/ 0 w 12198350"/>
              <a:gd name="connsiteY7" fmla="*/ 5835650 h 5924550"/>
              <a:gd name="connsiteX8" fmla="*/ 0 w 12198350"/>
              <a:gd name="connsiteY8" fmla="*/ 0 h 592455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8318500 w 12198350"/>
              <a:gd name="connsiteY4" fmla="*/ 5867400 h 5924550"/>
              <a:gd name="connsiteX5" fmla="*/ 4883150 w 12198350"/>
              <a:gd name="connsiteY5" fmla="*/ 5924550 h 5924550"/>
              <a:gd name="connsiteX6" fmla="*/ 3663950 w 12198350"/>
              <a:gd name="connsiteY6" fmla="*/ 5842000 h 5924550"/>
              <a:gd name="connsiteX7" fmla="*/ 1727200 w 12198350"/>
              <a:gd name="connsiteY7" fmla="*/ 5486400 h 5924550"/>
              <a:gd name="connsiteX8" fmla="*/ 0 w 12198350"/>
              <a:gd name="connsiteY8" fmla="*/ 5835650 h 5924550"/>
              <a:gd name="connsiteX9" fmla="*/ 0 w 12198350"/>
              <a:gd name="connsiteY9" fmla="*/ 0 h 59245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9766300 w 12198350"/>
              <a:gd name="connsiteY4" fmla="*/ 59245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25525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8813800 w 12198350"/>
              <a:gd name="connsiteY3" fmla="*/ 57467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623550 w 12198350"/>
              <a:gd name="connsiteY3" fmla="*/ 48006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18540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766550 w 12198350"/>
              <a:gd name="connsiteY3" fmla="*/ 410845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8350" h="6038850">
                <a:moveTo>
                  <a:pt x="0" y="0"/>
                </a:moveTo>
                <a:lnTo>
                  <a:pt x="12192000" y="0"/>
                </a:lnTo>
                <a:cubicBezTo>
                  <a:pt x="12194117" y="1168400"/>
                  <a:pt x="12196233" y="2336800"/>
                  <a:pt x="12198350" y="3505200"/>
                </a:cubicBezTo>
                <a:cubicBezTo>
                  <a:pt x="11828992" y="3872442"/>
                  <a:pt x="11606741" y="4015317"/>
                  <a:pt x="11341100" y="4267200"/>
                </a:cubicBezTo>
                <a:cubicBezTo>
                  <a:pt x="11005609" y="4512733"/>
                  <a:pt x="10677525" y="4705350"/>
                  <a:pt x="10185400" y="4978400"/>
                </a:cubicBezTo>
                <a:cubicBezTo>
                  <a:pt x="9693275" y="5251450"/>
                  <a:pt x="9381067" y="5540375"/>
                  <a:pt x="8813800" y="5746750"/>
                </a:cubicBezTo>
                <a:lnTo>
                  <a:pt x="7219950" y="6038850"/>
                </a:lnTo>
                <a:lnTo>
                  <a:pt x="4883150" y="5924550"/>
                </a:lnTo>
                <a:lnTo>
                  <a:pt x="3663950" y="5842000"/>
                </a:lnTo>
                <a:lnTo>
                  <a:pt x="1727200" y="5486400"/>
                </a:lnTo>
                <a:lnTo>
                  <a:pt x="0" y="58356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68000">
                <a:srgbClr val="000000">
                  <a:alpha val="4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8" name="Freeform: Shape 14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FCA9FB4-8A9F-335E-A74C-316E67205E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>
            <a:normAutofit/>
          </a:bodyPr>
          <a:lstStyle/>
          <a:p>
            <a:pPr algn="l"/>
            <a:r>
              <a:rPr lang="en-US" sz="6100">
                <a:solidFill>
                  <a:srgbClr val="FFFFFF"/>
                </a:solidFill>
              </a:rPr>
              <a:t>STAT41130: AI for Weather and Climate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51EEC-DFA1-F313-69D7-6332C00418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3809999"/>
            <a:ext cx="7025753" cy="1012778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Andrew Parnell</a:t>
            </a:r>
          </a:p>
        </p:txBody>
      </p:sp>
    </p:spTree>
    <p:extLst>
      <p:ext uri="{BB962C8B-B14F-4D97-AF65-F5344CB8AC3E}">
        <p14:creationId xmlns:p14="http://schemas.microsoft.com/office/powerpoint/2010/main" val="1604004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0270D7-83C7-0E25-FD69-9C6AA84C5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078923-5F17-ED8D-A8EE-21E4EFB87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Drawing straight lines of best fit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4034F-DE23-570D-08AB-66BCC7D1E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4353188" cy="3410712"/>
          </a:xfrm>
        </p:spPr>
        <p:txBody>
          <a:bodyPr anchor="t">
            <a:normAutofit fontScale="92500"/>
          </a:bodyPr>
          <a:lstStyle/>
          <a:p>
            <a:r>
              <a:rPr lang="en-US" sz="2200" dirty="0"/>
              <a:t>Super simple data set:</a:t>
            </a:r>
          </a:p>
          <a:p>
            <a:pPr marL="0" indent="0">
              <a:buNone/>
            </a:pPr>
            <a:r>
              <a:rPr lang="en-US" sz="2200" dirty="0"/>
              <a:t>X = [16.09, 15.56, 15.85, 15.69, 15.01]</a:t>
            </a:r>
          </a:p>
          <a:p>
            <a:pPr marL="0" indent="0">
              <a:buNone/>
            </a:pPr>
            <a:r>
              <a:rPr lang="en-US" sz="2200" dirty="0"/>
              <a:t>y = [17.62, 14.88, 16.32, 16.28, 14.96]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X = temperature yesterday</a:t>
            </a:r>
          </a:p>
          <a:p>
            <a:r>
              <a:rPr lang="en-US" sz="2200" dirty="0"/>
              <a:t>Y = temperature today</a:t>
            </a:r>
          </a:p>
          <a:p>
            <a:r>
              <a:rPr lang="en-US" sz="2200" dirty="0"/>
              <a:t>Want a simple straight line of best fit through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5E063B-173D-7821-35E2-C74F79D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7" name="Picture 6" descr="A graph with blue dots&#10;&#10;AI-generated content may be incorrect.">
            <a:extLst>
              <a:ext uri="{FF2B5EF4-FFF2-40B4-BE49-F238E27FC236}">
                <a16:creationId xmlns:a16="http://schemas.microsoft.com/office/drawing/2014/main" id="{B703DE0C-9F1D-A591-D2F7-BA1A594FC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124" y="639520"/>
            <a:ext cx="7355381" cy="551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512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4FCEB-82A8-B970-517B-7C71684A8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linear regression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028F32-5FC2-5FDE-9662-5F224BBE26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linear regression can be written as: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 × 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IE" b="0" i="1" smtClean="0">
                          <a:latin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are our inputs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are our outputs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is a weight (or a regression coefficient)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is a bias (or intercept)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dirty="0"/>
                  <a:t> is an error (or residual) leftover term</a:t>
                </a:r>
              </a:p>
              <a:p>
                <a:r>
                  <a:rPr lang="en-US" dirty="0"/>
                  <a:t>Idea: optimize the values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by </a:t>
                </a:r>
                <a:r>
                  <a:rPr lang="en-US" dirty="0" err="1"/>
                  <a:t>minimising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D028F32-5FC2-5FDE-9662-5F224BBE26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2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C806D1-A9D5-7985-54B4-53E5BB211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32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82FB3-8993-06E3-53BC-4119CCD84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Poll EV Question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2B36-AAA5-05C5-893A-D70A975BC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the data what do you think will fit better w = 0 b = 0.5 or w = 1 and b = 1?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91BB2-ECE5-1890-0FB1-D52A8F607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186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AC593-BB66-DD39-7ACA-9F541CE80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7E33-D1E2-49B9-78F8-87A48C5EE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60E96-A1BC-E110-FA04-5E0F90C61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 = 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 = 0.5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np.sum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((y - (b + w * X)) ** 2)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# Residual sum of squares for b=0, w=0.5: 339.3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 = 1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 = 1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np.sum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((y - (b + w * X)) ** 2)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sum_of_squares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# Residual sum of squares for b=1, w=1.: 4.6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B6CF4-1942-8F12-56B3-CE1E0BB35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89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1777E-AE3A-3C05-9614-100477AC2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9E3D-B35E-32F7-BE3E-796B79C72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intuition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B96D90-E3BB-CDC8-36C0-395CDC0B1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 (weight) controls the slope of the line</a:t>
            </a:r>
          </a:p>
          <a:p>
            <a:r>
              <a:rPr lang="en-US" dirty="0"/>
              <a:t>b (bias) shifts the line up or down</a:t>
            </a:r>
          </a:p>
          <a:p>
            <a:r>
              <a:rPr lang="en-US" dirty="0"/>
              <a:t>Predicts continuous target values</a:t>
            </a:r>
          </a:p>
          <a:p>
            <a:r>
              <a:rPr lang="en-US" dirty="0"/>
              <a:t>Assumes linearity between input and output</a:t>
            </a:r>
          </a:p>
          <a:p>
            <a:r>
              <a:rPr lang="en-US" dirty="0"/>
              <a:t>Can fit this model exactly using calculus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025A-8867-9E76-E927-62BF3CC1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1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B3280B-16F1-3BB7-C35F-F7B34FBFE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A75D2-9757-92D7-24E7-90080F61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loss function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FAF7864-B7D8-FC74-E94F-1BBBCA2D3E7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‘best’ values of b and w will be found when we minimize the sum of squares</a:t>
                </a:r>
              </a:p>
              <a:p>
                <a:r>
                  <a:rPr lang="en-US" dirty="0"/>
                  <a:t>Define the predicted values: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IE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E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IE" b="0" dirty="0"/>
              </a:p>
              <a:p>
                <a:r>
                  <a:rPr lang="en-US" dirty="0"/>
                  <a:t>Then the residual sum of squares is </a:t>
                </a:r>
                <a14:m>
                  <m:oMath xmlns:m="http://schemas.openxmlformats.org/officeDocument/2006/math">
                    <m:r>
                      <a:rPr lang="en-IE" b="0" i="1" smtClean="0">
                        <a:latin typeface="Cambria Math" panose="02040503050406030204" pitchFamily="18" charset="0"/>
                      </a:rPr>
                      <m:t>∑</m:t>
                    </m:r>
                    <m:sSup>
                      <m:sSupPr>
                        <m:ctrlPr>
                          <a:rPr lang="en-IE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IE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IE" b="0" i="1" smtClean="0">
                                <a:latin typeface="Cambria Math" panose="02040503050406030204" pitchFamily="18" charset="0"/>
                              </a:rPr>
                              <m:t> −</m:t>
                            </m:r>
                            <m:acc>
                              <m:accPr>
                                <m:chr m:val="̂"/>
                                <m:ctrlPr>
                                  <a:rPr lang="en-IE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IE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IE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This is similar to the root mean square error:</a:t>
                </a:r>
              </a:p>
              <a:p>
                <a14:m>
                  <m:oMath xmlns:m="http://schemas.openxmlformats.org/officeDocument/2006/math">
                    <m:r>
                      <a:rPr lang="en-IE" i="1">
                        <a:latin typeface="Cambria Math" panose="02040503050406030204" pitchFamily="18" charset="0"/>
                      </a:rPr>
                      <m:t>𝑅𝑀𝑆𝐸</m:t>
                    </m:r>
                    <m:r>
                      <a:rPr lang="en-IE" i="1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IE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IE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IE" i="1">
                                <a:latin typeface="Cambria Math" panose="02040503050406030204" pitchFamily="18" charset="0"/>
                              </a:rPr>
                              <m:t>∑</m:t>
                            </m:r>
                            <m:sSup>
                              <m:sSupPr>
                                <m:ctrlPr>
                                  <a:rPr lang="en-IE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IE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d>
                                  <m:dPr>
                                    <m:ctrlPr>
                                      <a:rPr lang="en-IE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IE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IE" b="0" i="1" smtClean="0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IE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IE" i="1">
                                        <a:latin typeface="Cambria Math" panose="02040503050406030204" pitchFamily="18" charset="0"/>
                                      </a:rPr>
                                      <m:t> −</m:t>
                                    </m:r>
                                    <m:acc>
                                      <m:accPr>
                                        <m:chr m:val="̂"/>
                                        <m:ctrlPr>
                                          <a:rPr lang="en-IE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sSub>
                                          <m:sSubPr>
                                            <m:ctrlPr>
                                              <a:rPr lang="en-IE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IE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  <m:sub>
                                            <m:r>
                                              <a:rPr lang="en-IE" b="0" i="1" smtClean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e>
                                    </m:acc>
                                  </m:e>
                                </m:d>
                              </m:e>
                              <m:sup>
                                <m:r>
                                  <a:rPr lang="en-IE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IE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den>
                        </m:f>
                      </m:e>
                    </m:rad>
                  </m:oMath>
                </a14:m>
                <a:endParaRPr lang="en-US" dirty="0"/>
              </a:p>
              <a:p>
                <a:r>
                  <a:rPr lang="en-US" dirty="0"/>
                  <a:t>RMSE is nice because it’s in the same units as y (temperature)</a:t>
                </a:r>
              </a:p>
              <a:p>
                <a:r>
                  <a:rPr lang="en-US" dirty="0"/>
                  <a:t>Task: find the values of b and w that minimize the values of RMSE</a:t>
                </a: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FAF7864-B7D8-FC74-E94F-1BBBCA2D3E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3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176B5-1578-320A-74B7-741F231DE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85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E933F-D985-536E-8B37-3F41A54F6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via gradient descent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B04B95-B004-E5D8-DEE0-A67DADEEFC5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Iterative algorithm to minimize the loss function</a:t>
                </a:r>
                <a:endParaRPr lang="en-US" sz="2800" dirty="0"/>
              </a:p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Computes the gradient of the loss function (i.e. partial derivatives) with respect to parameters</a:t>
                </a:r>
                <a:endParaRPr lang="en-US" sz="2800" dirty="0"/>
              </a:p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Update rule: </a:t>
                </a:r>
              </a:p>
              <a:p>
                <a:pPr marL="0" indent="0" algn="ctr">
                  <a:buSzPct val="10000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←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−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80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IE" sz="2800" b="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IE" sz="2800" b="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den>
                      </m:f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←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− 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r>
                        <a:rPr lang="en-US" sz="2800" i="1" dirty="0" smtClean="0">
                          <a:solidFill>
                            <a:srgbClr val="030A18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sz="2800" i="1" dirty="0" smtClean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</m:num>
                        <m:den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i="1" dirty="0">
                              <a:solidFill>
                                <a:srgbClr val="030A18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  <a:p>
                <a:pPr marL="190500" indent="-190500">
                  <a:buSzPct val="100000"/>
                  <a:buChar char="•"/>
                </a:pPr>
                <a:r>
                  <a:rPr lang="en-US" sz="2800" dirty="0">
                    <a:solidFill>
                      <a:srgbClr val="030A18"/>
                    </a:solidFill>
                  </a:rPr>
                  <a:t>Repeat until convergence (i.e. a very small change in loss function value)</a:t>
                </a:r>
                <a:endParaRPr lang="en-US" sz="2800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FB04B95-B004-E5D8-DEE0-A67DADEEFC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E6FF0-C686-5068-42A7-945A7C09B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46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F358B-9FDE-8CD1-BCB1-B9D0647BE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057F8-789E-DFFD-436E-60DAA9AD3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89E7C8-A0DF-7833-3225-D2451C762E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Step 0: Provide initial values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, and learning rate </a:t>
                </a:r>
                <a14:m>
                  <m:oMath xmlns:m="http://schemas.openxmlformats.org/officeDocument/2006/math">
                    <m:r>
                      <a:rPr lang="en-IE" b="0" i="1" dirty="0" smtClean="0">
                        <a:latin typeface="Cambria Math" panose="02040503050406030204" pitchFamily="18" charset="0"/>
                      </a:rPr>
                      <m:t>𝛼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Step 1: Compute the loss (RMSE) with current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Step 2: Calculate gradients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𝜕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(numerically or algebraically)</a:t>
                </a:r>
              </a:p>
              <a:p>
                <a:r>
                  <a:rPr lang="en-US" dirty="0"/>
                  <a:t>Step 3: Update parameters</a:t>
                </a:r>
                <a:r>
                  <a:rPr lang="en-IE" dirty="0"/>
                  <a:t> via the update rule</a:t>
                </a:r>
                <a:endParaRPr lang="en-US" dirty="0"/>
              </a:p>
              <a:p>
                <a:r>
                  <a:rPr lang="en-US" dirty="0"/>
                  <a:t>Repeat until convergence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89E7C8-A0DF-7833-3225-D2451C762E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8895A-96CE-B062-C0FD-BBABAE7CB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43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DC664-7579-A09D-17BF-71E33554B1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00A9D-3BB1-6484-2F9C-3777D5902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BDFE7-80B5-37C7-325D-667F9302A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w, b = 0.0, 0.0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alpha = 0.01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epochs = 100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losses = []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epoch in range(epochs):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dw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compute_gradients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(X, y, w, b)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w -=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dw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b -=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loss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rmse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(y, predict(X, w, b))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if epoch % 10 == 0: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f'Epoch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{epoch}, Loss: {loss:.4f}, w: {w:.4f}, b: {b:.4f}')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losses.append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(loss)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296421-2D07-4D31-3101-0FD138D41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5402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71F57-7D65-BE4A-186D-F34F1697D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AB422-FC18-E3A5-2FD7-5038AC00D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BDEED-65DC-2713-6DAE-DE11852A8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0, Loss: 8.1828, w: 0.5015, b: 0.0320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10, Loss: 0.7277, w: 1.0198, b: 0.0649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20, Loss: 0.7276, w: 1.0204, b: 0.0647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30, Loss: 0.7276, w: 1.0204, b: 0.0645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40, Loss: 0.7276, w: 1.0204, b: 0.0643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50, Loss: 0.7276, w: 1.0204, b: 0.0640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60, Loss: 0.7276, w: 1.0204, b: 0.0638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70, Loss: 0.7276, w: 1.0204, b: 0.0636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80, Loss: 0.7276, w: 1.0205, b: 0.0634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Epoch 90, Loss: 0.7276, w: 1.0205, b: 0.0631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86FCC-E5EC-AF71-0532-4221806A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37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BCD2E-CCE6-5C58-BD47-638FA2E45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A97C9-B9DB-169D-4540-562B92298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Quick round table</a:t>
            </a:r>
          </a:p>
          <a:p>
            <a:r>
              <a:rPr lang="en-US" dirty="0"/>
              <a:t>Tools for this course:</a:t>
            </a:r>
          </a:p>
          <a:p>
            <a:pPr lvl="1"/>
            <a:r>
              <a:rPr lang="en-US" dirty="0"/>
              <a:t>AI by Hand by Tom Yeh: </a:t>
            </a:r>
            <a:r>
              <a:rPr lang="en-US" dirty="0" err="1"/>
              <a:t>www.byhand.ai</a:t>
            </a:r>
            <a:endParaRPr lang="en-US" dirty="0"/>
          </a:p>
          <a:p>
            <a:pPr lvl="1"/>
            <a:r>
              <a:rPr lang="en-US" dirty="0"/>
              <a:t>Artificial Intelligence Forecasting System (AIFS), </a:t>
            </a:r>
          </a:p>
          <a:p>
            <a:pPr lvl="1"/>
            <a:r>
              <a:rPr lang="en-US" dirty="0"/>
              <a:t>Anemoi: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ecmwf</a:t>
            </a:r>
            <a:r>
              <a:rPr lang="en-US" dirty="0"/>
              <a:t>/</a:t>
            </a:r>
            <a:r>
              <a:rPr lang="en-US" dirty="0" err="1"/>
              <a:t>anemoi</a:t>
            </a:r>
            <a:r>
              <a:rPr lang="en-US" dirty="0"/>
              <a:t>-core</a:t>
            </a:r>
          </a:p>
          <a:p>
            <a:r>
              <a:rPr lang="en-US" dirty="0"/>
              <a:t>This is a hands-on course, mixing manual calculation and coding</a:t>
            </a:r>
          </a:p>
          <a:p>
            <a:r>
              <a:rPr lang="en-US" dirty="0"/>
              <a:t>Weather and climate are motivating applications, but the topics are generally useful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ED1C5-3E0F-6088-5498-20F37CAAD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90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91F1A9-3EDA-14B1-7B20-AFF1B5C20A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96F5F-8287-A9E7-F83C-966520884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Plotting the fit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6C9CFE7-C67E-A0B2-6A7B-77BB70E123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77316" y="749460"/>
            <a:ext cx="6780700" cy="535675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C05F8-119F-B58E-4E28-1923526B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1544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EA65-A1B3-0883-D42C-CF114A6CF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A6AF5-3673-BB08-ED36-081204366B2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α controls the step size in gradient descent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Too small: slow convergence; too large: divergence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Often chosen empirically or via learning rate schedules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Adaptive optimizers (e.g. Adam, </a:t>
            </a:r>
            <a:r>
              <a:rPr lang="en-US" sz="2800" dirty="0" err="1">
                <a:solidFill>
                  <a:srgbClr val="030A18"/>
                </a:solidFill>
              </a:rPr>
              <a:t>RMSProp</a:t>
            </a:r>
            <a:r>
              <a:rPr lang="en-US" sz="2800" dirty="0">
                <a:solidFill>
                  <a:srgbClr val="030A18"/>
                </a:solidFill>
              </a:rPr>
              <a:t>) adjust the rate automatically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7A055-DEA0-A8C2-C97B-9840310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6" name="Chart 0">
            <a:extLst>
              <a:ext uri="{FF2B5EF4-FFF2-40B4-BE49-F238E27FC236}">
                <a16:creationId xmlns:a16="http://schemas.microsoft.com/office/drawing/2014/main" id="{F9467F58-BE77-21BC-5FB3-72A370E1E6F0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43520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6B1C68-E4C9-D712-C1FE-91A3DE23F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547815"/>
            <a:ext cx="5167185" cy="16805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Parameter trajectories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D51CE3-1CC8-7BA1-89BF-91C7FFEE6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305" y="2421924"/>
            <a:ext cx="4640971" cy="37111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DA876-962C-55D3-CCE3-A990A25E4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047" y="2421924"/>
            <a:ext cx="4757879" cy="371114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6B39D-B898-FABF-12ED-EE676E536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19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38C6-8316-5133-7678-1D1A23CD1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vs stochastic gradient descent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850DBD-0539-09D1-5A65-48E9411C7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Batch GD: uses entire dataset each iteration; smooth but computationally heavy</a:t>
            </a:r>
          </a:p>
          <a:p>
            <a:r>
              <a:rPr lang="en-US" dirty="0"/>
              <a:t>Stochastic GD: updates using one sample; faster but noisy</a:t>
            </a:r>
          </a:p>
          <a:p>
            <a:r>
              <a:rPr lang="en-US" dirty="0"/>
              <a:t>Mini‑batch GD: compromise between the two</a:t>
            </a:r>
          </a:p>
          <a:p>
            <a:r>
              <a:rPr lang="en-US" dirty="0"/>
              <a:t>Noise in SGD can help escape shallow minima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494D14-2C67-4C28-E6C6-1BBDA46B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943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5C3F1-05B4-AAD4-8584-BD4DE4C17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Feature Scaling &amp; Normalization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85883-F31D-BC7D-E103-A90737D04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Inputs on different scales slow down optimization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Standardize by removing the mean and scaling to unit variance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Alternatively scale to [0,1] range (min–max scaling)</a:t>
            </a:r>
            <a:endParaRPr lang="en-US" sz="2800" dirty="0"/>
          </a:p>
          <a:p>
            <a:pPr marL="190500" indent="-190500">
              <a:buSzPct val="100000"/>
              <a:buChar char="•"/>
            </a:pPr>
            <a:r>
              <a:rPr lang="en-US" sz="2800" dirty="0">
                <a:solidFill>
                  <a:srgbClr val="030A18"/>
                </a:solidFill>
              </a:rPr>
              <a:t>Improves numerical stability and convergence</a:t>
            </a:r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242344-B622-9FA5-5450-6993E2F8A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30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5DC1-D0D4-8770-DEDE-A39DD10EC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practical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C4EB48-5307-580E-B7B7-D8ACB3400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Monitor the loss on training and validation sets</a:t>
            </a:r>
          </a:p>
          <a:p>
            <a:r>
              <a:rPr lang="en-US" dirty="0"/>
              <a:t>Stop training when validation loss stops improving (early stopping)</a:t>
            </a:r>
          </a:p>
          <a:p>
            <a:r>
              <a:rPr lang="en-US" dirty="0"/>
              <a:t>Try different learning rates and schedules</a:t>
            </a:r>
          </a:p>
          <a:p>
            <a:r>
              <a:rPr lang="en-US" dirty="0"/>
              <a:t>Shuffle the data when using stochastic or mini‑batch GD</a:t>
            </a:r>
          </a:p>
          <a:p>
            <a:r>
              <a:rPr lang="en-US" dirty="0"/>
              <a:t>Use cross‑validation to select hyperparameters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137A5-D76E-541E-FA2A-C2EF1541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78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2C581-630C-9C65-7D75-18A427AB2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F0EA9-20BA-7C0D-BFD9-14097F937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to have more than one X (feature) variable</a:t>
            </a:r>
          </a:p>
          <a:p>
            <a:r>
              <a:rPr lang="en-US" dirty="0"/>
              <a:t>Common to have y as binary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E4B11-083E-B023-5F27-3BA4DF9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104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D2BE2E-C420-5D3C-7483-F2CA132FB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783DE-E69A-76DE-4BC4-92E041CA5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/>
              <a:t>Extension 1: multiple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F92DE-9EE6-6682-167A-B27235D00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r>
              <a:rPr lang="en-US" sz="2000" dirty="0"/>
              <a:t>New predict function: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def predict(X, w1, w2, b):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w1 * X + w2 * X2 + b</a:t>
            </a:r>
          </a:p>
          <a:p>
            <a:r>
              <a:rPr lang="en-US" sz="2000" dirty="0"/>
              <a:t>New gradients</a:t>
            </a:r>
          </a:p>
          <a:p>
            <a:r>
              <a:rPr lang="en-US" sz="2000" dirty="0"/>
              <a:t>New update for w2</a:t>
            </a:r>
          </a:p>
          <a:p>
            <a:r>
              <a:rPr lang="en-US" sz="2000" dirty="0"/>
              <a:t>Otherwise identical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1EB03E-914F-7F3A-3F9C-F636BE17F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458" y="2184914"/>
            <a:ext cx="4754323" cy="3755915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DE17D1-E2D1-6B6E-2EB3-FA4D0606A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z="1000"/>
              <a:pPr>
                <a:spcAft>
                  <a:spcPts val="600"/>
                </a:spcAft>
              </a:pPr>
              <a:t>27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2815713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B0AF-22E0-0852-AB3B-DFEB3A0D6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2: classification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A7021-7BA6-3D8B-0E08-F9E37C027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 was defined as either hot (y = 1) or cold (y = 0)</a:t>
            </a:r>
          </a:p>
          <a:p>
            <a:r>
              <a:rPr lang="en-US" dirty="0"/>
              <a:t>When we make a prediction we </a:t>
            </a:r>
            <a:r>
              <a:rPr lang="en-US" dirty="0" err="1"/>
              <a:t>neen</a:t>
            </a:r>
            <a:r>
              <a:rPr lang="en-US" dirty="0"/>
              <a:t> them to be between 0 and 1 (or exactly 0 and 1)</a:t>
            </a:r>
          </a:p>
          <a:p>
            <a:r>
              <a:rPr lang="en-US" dirty="0"/>
              <a:t>Use an </a:t>
            </a:r>
            <a:r>
              <a:rPr lang="en-US" i="1" dirty="0"/>
              <a:t>activation function </a:t>
            </a:r>
            <a:r>
              <a:rPr lang="en-US" dirty="0"/>
              <a:t>to make predictions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def sigmoid(x):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1 / (1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np.exp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(-x))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sigmoid(w1 * X + w2 * X2 + b)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2F472D-B371-DD0A-BEF8-EACB3EB44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743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47796-C9DF-1946-71C4-223521E51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5CDAE-C064-FD95-26D3-D050A5F7F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binary_cross_entropy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epsilon = 1e-15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np.clip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, epsilon, 1 - epsilon)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np.mean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np.log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 + (1 -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y_true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 *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np.log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(1 -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y_pred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dirty="0"/>
              <a:t>The clipping and the epsilon avoid us from creating log(0)</a:t>
            </a:r>
          </a:p>
          <a:p>
            <a:r>
              <a:rPr lang="en-US" dirty="0"/>
              <a:t>When </a:t>
            </a:r>
            <a:r>
              <a:rPr lang="en-US" dirty="0" err="1"/>
              <a:t>y_true</a:t>
            </a:r>
            <a:r>
              <a:rPr lang="en-US" dirty="0"/>
              <a:t> = 1 it’s just the log of the prediction, and when </a:t>
            </a:r>
            <a:r>
              <a:rPr lang="en-US" dirty="0" err="1"/>
              <a:t>y_true</a:t>
            </a:r>
            <a:r>
              <a:rPr lang="en-US" dirty="0"/>
              <a:t> = 0 it’s the log of 1 minus the prediction</a:t>
            </a:r>
          </a:p>
          <a:p>
            <a:r>
              <a:rPr lang="en-US" dirty="0"/>
              <a:t>Averaged over all the data points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447A1A-AF71-AAE3-3969-502F7EE34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28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69361-7BB8-50C7-0B85-81FAACF39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AD364-1EC0-916C-8601-9F056E761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B3572-F3A9-A8CD-B1B7-6558F6EAA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information at: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andrewcparnell</a:t>
            </a:r>
            <a:r>
              <a:rPr lang="en-US" dirty="0"/>
              <a:t>/STAT41130</a:t>
            </a:r>
          </a:p>
          <a:p>
            <a:r>
              <a:rPr lang="en-US" dirty="0"/>
              <a:t>Contains slides (PPT files), code (Python script files), but not the AI-by-hand worksheets (see web for these)</a:t>
            </a:r>
          </a:p>
          <a:p>
            <a:r>
              <a:rPr lang="en-US" dirty="0"/>
              <a:t>To access the material either:</a:t>
            </a:r>
          </a:p>
          <a:p>
            <a:pPr lvl="1"/>
            <a:r>
              <a:rPr lang="en-US" dirty="0"/>
              <a:t>Use git directly to download the materials</a:t>
            </a:r>
          </a:p>
          <a:p>
            <a:pPr lvl="1"/>
            <a:r>
              <a:rPr lang="en-US" dirty="0"/>
              <a:t>Go to the website and click: Code -&gt; Download Zip</a:t>
            </a:r>
          </a:p>
          <a:p>
            <a:r>
              <a:rPr lang="en-US" dirty="0"/>
              <a:t>If you find typos/bugs either:</a:t>
            </a:r>
          </a:p>
          <a:p>
            <a:pPr lvl="1"/>
            <a:r>
              <a:rPr lang="en-US" dirty="0"/>
              <a:t>Let me know (basic)</a:t>
            </a:r>
          </a:p>
          <a:p>
            <a:pPr lvl="1"/>
            <a:r>
              <a:rPr lang="en-US" dirty="0"/>
              <a:t>File an issue on the GitHub page (intermediate)</a:t>
            </a:r>
          </a:p>
          <a:p>
            <a:pPr lvl="1"/>
            <a:r>
              <a:rPr lang="en-US" dirty="0"/>
              <a:t>Create a Pull Request and fix it yourself (advanced, and most helpful)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C871B-19E6-0C6F-EDB7-E160D1101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367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2C27A5-0DD0-9B7F-5763-0EBF07776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BB26E9-1588-C9E1-ABE4-7A52DB151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37034" y="2198362"/>
            <a:ext cx="4958966" cy="3917773"/>
          </a:xfrm>
        </p:spPr>
        <p:txBody>
          <a:bodyPr vert="horz" lIns="91440" tIns="45720" rIns="91440" bIns="45720" rtlCol="0">
            <a:normAutofit/>
          </a:bodyPr>
          <a:lstStyle/>
          <a:p>
            <a:pPr marL="0"/>
            <a:r>
              <a:rPr lang="en-US" sz="1300"/>
              <a:t>Epoch 0, Loss: 0.6931, w1: 0.0013, w2: -0.0127, b: -0.0001</a:t>
            </a:r>
          </a:p>
          <a:p>
            <a:pPr marL="0"/>
            <a:r>
              <a:rPr lang="en-US" sz="1300"/>
              <a:t>Epoch 10, Loss: 0.6091, w1: 0.0146, w2: -0.1398, b: -0.0014</a:t>
            </a:r>
          </a:p>
          <a:p>
            <a:pPr marL="0"/>
            <a:r>
              <a:rPr lang="en-US" sz="1300"/>
              <a:t>Epoch 20, Loss: 0.5366, w1: 0.0279, w2: -0.2670, b: -0.0026</a:t>
            </a:r>
          </a:p>
          <a:p>
            <a:pPr marL="0"/>
            <a:r>
              <a:rPr lang="en-US" sz="1300"/>
              <a:t>Epoch 30, Loss: 0.4747, w1: 0.0412, w2: -0.3941, b: -0.0038</a:t>
            </a:r>
          </a:p>
          <a:p>
            <a:pPr marL="0"/>
            <a:r>
              <a:rPr lang="en-US" sz="1300"/>
              <a:t>Epoch 40, Loss: 0.4223, w1: 0.0545, w2: -0.5212, b: -0.0051</a:t>
            </a:r>
          </a:p>
          <a:p>
            <a:pPr marL="0"/>
            <a:r>
              <a:rPr lang="en-US" sz="1300"/>
              <a:t>Epoch 50, Loss: 0.3782, w1: 0.0678, w2: -0.6483, b: -0.0063</a:t>
            </a:r>
          </a:p>
          <a:p>
            <a:pPr marL="0"/>
            <a:r>
              <a:rPr lang="en-US" sz="1300"/>
              <a:t>Epoch 60, Loss: 0.3409, w1: 0.0810, w2: -0.7755, b: -0.0075</a:t>
            </a:r>
          </a:p>
          <a:p>
            <a:pPr marL="0"/>
            <a:r>
              <a:rPr lang="en-US" sz="1300"/>
              <a:t>Epoch 70, Loss: 0.3094, w1: 0.0943, w2: -0.9026, b: -0.0088</a:t>
            </a:r>
          </a:p>
          <a:p>
            <a:pPr marL="0"/>
            <a:r>
              <a:rPr lang="en-US" sz="1300"/>
              <a:t>Epoch 80, Loss: 0.2826, w1: 0.1076, w2: -1.0297, b: -0.0100</a:t>
            </a:r>
          </a:p>
          <a:p>
            <a:pPr marL="0"/>
            <a:r>
              <a:rPr lang="en-US" sz="1300"/>
              <a:t>Epoch 90, Loss: 0.2597, w1: 0.1209, w2: -1.1568, b: -0.0112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40A3D39-9CC1-3901-AF1F-41A056F193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73485" y="2184914"/>
            <a:ext cx="4680268" cy="3755915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2620EF-1F61-9E47-4B18-6686DB97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65201D-48DB-3B45-ABC2-018B1E66F34C}" type="slidenum">
              <a:rPr lang="en-US" sz="100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30</a:t>
            </a:fld>
            <a:endParaRPr lang="en-US" sz="10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5033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4FE1B84-3F3C-6B9E-6093-B6092FF6F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3EDD81-3B6D-9CD6-BE0C-51BB1B79C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ingredients: loss function, prediction function, gradients</a:t>
            </a:r>
          </a:p>
          <a:p>
            <a:r>
              <a:rPr lang="en-US" dirty="0"/>
              <a:t>Loop through using gradient descent to </a:t>
            </a:r>
            <a:r>
              <a:rPr lang="en-US" dirty="0" err="1"/>
              <a:t>optimise</a:t>
            </a:r>
            <a:r>
              <a:rPr lang="en-US" dirty="0"/>
              <a:t> the weights and the biases</a:t>
            </a:r>
          </a:p>
          <a:p>
            <a:r>
              <a:rPr lang="en-US" dirty="0"/>
              <a:t>Run over epochs until the parameters converge</a:t>
            </a:r>
          </a:p>
          <a:p>
            <a:r>
              <a:rPr lang="en-US" dirty="0"/>
              <a:t>Use the final values as your final model to predict</a:t>
            </a:r>
          </a:p>
          <a:p>
            <a:r>
              <a:rPr lang="en-US" dirty="0"/>
              <a:t>All code available to re-create these plots in the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A90A18-A560-5695-75DD-4C31F55AD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214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606677-BC70-884E-B0A4-FE47B64D9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About this course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0ADC098-4E80-38B9-65C0-3871B8B969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118414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0FB019-B7E9-E333-0AEF-FD51C7ABE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88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5F45-1F2E-A6B6-2334-A8394BA88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this course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7ED20-AA55-1D9D-60FA-4BA8D68150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Designed for students with either AI or weather/climate background</a:t>
            </a:r>
          </a:p>
          <a:p>
            <a:r>
              <a:rPr lang="en-US" dirty="0"/>
              <a:t>No deep prior experience in either area required</a:t>
            </a:r>
          </a:p>
          <a:p>
            <a:r>
              <a:rPr lang="en-US" dirty="0"/>
              <a:t>Collaboration across disciplines is strongly encouraged</a:t>
            </a:r>
          </a:p>
          <a:p>
            <a:r>
              <a:rPr lang="en-US" dirty="0"/>
              <a:t>Lots of interaction and group work</a:t>
            </a:r>
          </a:p>
          <a:p>
            <a:r>
              <a:rPr lang="en-US" dirty="0"/>
              <a:t>Need you to download and install </a:t>
            </a:r>
            <a:r>
              <a:rPr lang="en-US" dirty="0" err="1"/>
              <a:t>PollEverywhere</a:t>
            </a:r>
            <a:r>
              <a:rPr lang="en-US" dirty="0"/>
              <a:t> on your phone: https://</a:t>
            </a:r>
            <a:r>
              <a:rPr lang="en-US" dirty="0" err="1"/>
              <a:t>www.polleverywhere.com</a:t>
            </a:r>
            <a:r>
              <a:rPr lang="en-US" dirty="0"/>
              <a:t>/</a:t>
            </a:r>
          </a:p>
          <a:p>
            <a:r>
              <a:rPr lang="en-US" dirty="0"/>
              <a:t>Main expert tools you need are: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283854E-C3A8-FECA-5924-7792ED597CF9}"/>
                  </a:ext>
                </a:extLst>
              </p:cNvPr>
              <p:cNvSpPr txBox="1"/>
              <p:nvPr/>
            </p:nvSpPr>
            <p:spPr>
              <a:xfrm>
                <a:off x="4473677" y="5380672"/>
                <a:ext cx="3244646" cy="147732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9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IE" sz="9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</m:t>
                      </m:r>
                    </m:oMath>
                  </m:oMathPara>
                </a14:m>
                <a:endParaRPr lang="en-US" sz="96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283854E-C3A8-FECA-5924-7792ED597C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3677" y="5380672"/>
                <a:ext cx="3244646" cy="1477328"/>
              </a:xfrm>
              <a:prstGeom prst="rect">
                <a:avLst/>
              </a:prstGeom>
              <a:blipFill>
                <a:blip r:embed="rId2"/>
                <a:stretch>
                  <a:fillRect t="-8547" b="-36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1FA386-C664-7FBA-1DC1-50102DA90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9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96DEA-5DDB-67CA-BC6D-6A765E9E6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of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781D2-D2A4-3C25-7269-4D3329E2F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8 days:</a:t>
            </a:r>
          </a:p>
          <a:p>
            <a:pPr lvl="1"/>
            <a:r>
              <a:rPr lang="en-US" dirty="0"/>
              <a:t>2 1-hour lectures in the morning</a:t>
            </a:r>
          </a:p>
          <a:p>
            <a:pPr lvl="1"/>
            <a:r>
              <a:rPr lang="en-US" dirty="0"/>
              <a:t>1 1-hour guided coding class</a:t>
            </a:r>
          </a:p>
          <a:p>
            <a:pPr lvl="1"/>
            <a:r>
              <a:rPr lang="en-US" dirty="0"/>
              <a:t>2-3 hour self-guided coding exercise sheets in the afternoon</a:t>
            </a:r>
          </a:p>
          <a:p>
            <a:r>
              <a:rPr lang="en-US" dirty="0"/>
              <a:t>Computing labs use </a:t>
            </a:r>
            <a:r>
              <a:rPr lang="en-US" dirty="0" err="1"/>
              <a:t>pytorch</a:t>
            </a:r>
            <a:r>
              <a:rPr lang="en-US" dirty="0"/>
              <a:t>, AIFS and Anemoi</a:t>
            </a:r>
          </a:p>
          <a:p>
            <a:r>
              <a:rPr lang="en-US" dirty="0"/>
              <a:t>Lectures start from assuming no knowledge about NNs</a:t>
            </a:r>
          </a:p>
          <a:p>
            <a:r>
              <a:rPr lang="en-US" dirty="0"/>
              <a:t>Expect short quizzes, coding tasks, and pen-and-paper exercises</a:t>
            </a:r>
          </a:p>
          <a:p>
            <a:r>
              <a:rPr lang="en-US" dirty="0"/>
              <a:t>First quiz…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BD3BD-20B9-EB1A-F871-A3C1C60CB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630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22F06-31E2-7E24-760A-79427E6224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D95AE4-BF65-F432-AD61-C27F8224BD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lide.url=https://www.polleverywhere.com/free_text_polls/nsj1L6mLgbYEZsIFCTItp">
            <a:extLst>
              <a:ext uri="{FF2B5EF4-FFF2-40B4-BE49-F238E27FC236}">
                <a16:creationId xmlns:a16="http://schemas.microsoft.com/office/drawing/2014/main" id="{4058EE19-83B3-DE3E-0065-A5FB113B102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63500"/>
            <a:ext cx="12065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32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94C2-B4AA-9A48-F920-5D2A76C250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1: Linear regression to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05FC96-897B-5304-E059-AF010F7070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1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CA120-1202-8AE5-DFAC-25DDCF55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F5A62-DC06-E7D8-81AF-73D612FA8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Reminder of linear regression (LR)</a:t>
            </a:r>
          </a:p>
          <a:p>
            <a:r>
              <a:rPr lang="en-US" dirty="0"/>
              <a:t>How to fit linear regression models</a:t>
            </a:r>
          </a:p>
          <a:p>
            <a:r>
              <a:rPr lang="en-US" dirty="0"/>
              <a:t>Thinking about LR as a neural network</a:t>
            </a:r>
          </a:p>
          <a:p>
            <a:r>
              <a:rPr lang="en-US" dirty="0"/>
              <a:t>Fitting LR like a neural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72336-29DC-7DA0-B5E0-2014BFDB5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5201D-48DB-3B45-ABC2-018B1E66F34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381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</TotalTime>
  <Words>1939</Words>
  <Application>Microsoft Macintosh PowerPoint</Application>
  <PresentationFormat>Widescreen</PresentationFormat>
  <Paragraphs>231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Aptos</vt:lpstr>
      <vt:lpstr>Aptos Display</vt:lpstr>
      <vt:lpstr>Arial</vt:lpstr>
      <vt:lpstr>Cambria Math</vt:lpstr>
      <vt:lpstr>Courier New</vt:lpstr>
      <vt:lpstr>Office Theme</vt:lpstr>
      <vt:lpstr>STAT41130: AI for Weather and Climate</vt:lpstr>
      <vt:lpstr>Course Introduction</vt:lpstr>
      <vt:lpstr>Github repo</vt:lpstr>
      <vt:lpstr>About this course</vt:lpstr>
      <vt:lpstr>Who is this course for?</vt:lpstr>
      <vt:lpstr>Structure of course</vt:lpstr>
      <vt:lpstr>PowerPoint Presentation</vt:lpstr>
      <vt:lpstr>Lecture 1: Linear regression to Neural networks</vt:lpstr>
      <vt:lpstr>Learning outcomes</vt:lpstr>
      <vt:lpstr>Drawing straight lines of best fit</vt:lpstr>
      <vt:lpstr>Foundations of linear regression</vt:lpstr>
      <vt:lpstr>Poll EV Question </vt:lpstr>
      <vt:lpstr>Example</vt:lpstr>
      <vt:lpstr>More intuition</vt:lpstr>
      <vt:lpstr>The loss function</vt:lpstr>
      <vt:lpstr>Solution via gradient descent</vt:lpstr>
      <vt:lpstr>Algorithm</vt:lpstr>
      <vt:lpstr>In action</vt:lpstr>
      <vt:lpstr>In action</vt:lpstr>
      <vt:lpstr>Plotting the fit</vt:lpstr>
      <vt:lpstr>Learning rate</vt:lpstr>
      <vt:lpstr>Parameter trajectories</vt:lpstr>
      <vt:lpstr>Batch vs stochastic gradient descent</vt:lpstr>
      <vt:lpstr>Feature Scaling &amp; Normalization</vt:lpstr>
      <vt:lpstr>Other practical tips</vt:lpstr>
      <vt:lpstr>Some extensions</vt:lpstr>
      <vt:lpstr>Extension 1: multiple features</vt:lpstr>
      <vt:lpstr>Extension 2: classification </vt:lpstr>
      <vt:lpstr>New loss function</vt:lpstr>
      <vt:lpstr>Results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Parnell</dc:creator>
  <cp:lastModifiedBy>Andrew Parnell</cp:lastModifiedBy>
  <cp:revision>22</cp:revision>
  <dcterms:created xsi:type="dcterms:W3CDTF">2025-06-18T11:48:55Z</dcterms:created>
  <dcterms:modified xsi:type="dcterms:W3CDTF">2025-09-03T18:10:57Z</dcterms:modified>
</cp:coreProperties>
</file>

<file path=docProps/thumbnail.jpeg>
</file>